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9" r:id="rId4"/>
    <p:sldId id="270" r:id="rId5"/>
    <p:sldId id="271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9"/>
    <p:restoredTop sz="81718"/>
  </p:normalViewPr>
  <p:slideViewPr>
    <p:cSldViewPr snapToGrid="0" snapToObjects="1">
      <p:cViewPr varScale="1">
        <p:scale>
          <a:sx n="113" d="100"/>
          <a:sy n="113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73FDE-E82E-4F44-A8BE-E8641327C9B0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BEB1F-E95A-B54A-8195-6C4D9E7CF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4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class that helps us to specify the view that we are interested in in the current view hierarchy</a:t>
            </a:r>
          </a:p>
          <a:p>
            <a:endParaRPr lang="en-US" dirty="0"/>
          </a:p>
          <a:p>
            <a:r>
              <a:rPr lang="en-US" dirty="0" err="1"/>
              <a:t>Hamcrest</a:t>
            </a:r>
            <a:r>
              <a:rPr lang="en-US" dirty="0"/>
              <a:t> matcher lib = help us to do what we want using a human readable language such as </a:t>
            </a:r>
            <a:r>
              <a:rPr lang="en-US" dirty="0" err="1"/>
              <a:t>withId</a:t>
            </a:r>
            <a:r>
              <a:rPr lang="en-US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51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35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5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07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03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202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02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Intent Stub a small piece of code that acts as a fake response to an intent call during a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Pros = gives us consistent results and allows us to focus testing one action at a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Example = let’s have a chat application that you want to test its messaging functionality, so you need to select a number first to message then you will go to contact app then you will go and message the number.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Here Intent Stub play the role will fake you a mobile number just to let you focus on the messaging functionality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So, Intent Stub will be useful for testing intent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6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Intent Stub a small piece of code that acts as a fake response to an intent call during a test.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Pros = gives us consistent results and allows us to focus testing one action at a 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Example = let’s have a chat application that you want to test its messaging functionality, so you need to select a number first to message then you will go to contact app then you will go and message the number.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Here Intent Stub play the role will fake you a mobile number just to let you focus on the messaging functionality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So, Intent Stub will be useful for testing intent response.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BEB1F-E95A-B54A-8195-6C4D9E7CFF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119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92029-315E-FA4B-B342-3725708F2E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C163D3-D1E9-9D45-8DE2-8A61DE8EE6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439E-959F-A640-8600-7FCABF4FE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BBD0F-EF1B-8D46-94A2-321403029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7CD67-551F-7D4A-8F58-00E2121F4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1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902A-B949-574C-B9C5-06938E7D7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B52382-929E-7240-9BA7-1EF29E4BA7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993BA-9E07-DA48-A0A6-DD0679BA9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155D65-EA95-C645-BC73-6E638FF37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55F8-AE6E-5744-BC00-15FCA23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98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B5C7EB-D2D0-0F4A-9E13-A701B402DA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CFDC49-ED4E-BD42-8377-F84BDB49E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6ECC30-DB55-CD46-A1AF-A9AB154E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358DF-4725-904B-84BB-A55C9004A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30995-E959-D743-B30F-573771024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8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573D7-0F34-944A-92A4-3A9B135E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E26B1-9610-D441-AAF5-500B29A5A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A731-8201-2640-8E56-00E52BF25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2A388-F1ED-6D4C-AE75-05BFAB705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DC2DD-A154-2047-B864-8BB2BC83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29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E8DC4-2A34-2943-A136-AC4A762E0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9A2D9-7076-A649-A001-A8A3B60BE2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826C3-F210-4746-851E-1924C4EA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E2483-E067-0449-BCFE-36B8A656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2D726-EB2F-2A4E-951A-6B628628C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397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0C0A-7861-BF44-B85E-DF6FE8B6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A9A03-209F-5941-8F8B-EDD81058C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8CC52-D118-A14E-BA2F-5D28D0425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9E7D2E-1B6B-3845-AC7D-C8BC5C54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B6677-392A-7943-B41A-A5A6162A5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6F07C7-77F7-1B4F-BE34-3CB1EDA3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9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D304-2C8B-E341-8552-E2D6FC2A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ABC02-92DE-FF45-88F1-9B1C67AED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5A7445-034E-9440-AFDB-62A4CFBB4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C9EEDA-6C85-9742-8CEA-5953223BE6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E208B-2A8C-D847-B1FF-7FEAE23E5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97FECB-5A76-A548-8FDA-D65B766D9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F421AE-E14C-DA43-A5F8-B4389A0AF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AE95A4-7201-CB40-8222-4404262D3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3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AE550-7A1A-DC46-824F-B7C4254E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D8209-B083-8F42-B7FD-8BE07698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2B3DB-A004-9247-8B65-A4FDFEDF4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DC057B-F689-3B4F-AF0A-97E6F3DD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426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D13A3-62E2-7D47-BE93-10CD53D5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4A661C-CC9C-3D47-9EF1-D1C1728E0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4DF23-D66C-D441-BD45-17AEA7A99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A3DB1-9D24-0E41-BE8E-A9B982563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4A408-255C-BD4B-AA0F-605850EE2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4454BE-53BB-AB44-A278-212CFFEB6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88133-D7BD-4343-B4C5-97ABA13CC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EFF8DB-71DA-274E-A803-AE0DE2707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E762C-BB7D-2C44-88E8-5F85A5F4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44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AF172-63D4-C547-90BD-3760F0B6C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2F689-5682-7B47-B734-3A6968040F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1391A-E253-9B4F-A413-97210A1A6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BF3C2-5A3D-654A-9764-44AC7E01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EBA44-EA59-2A4D-ABA4-1A0EBF624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51AC2-41EE-194A-B56E-B11AB1D6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95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9CC72B-D533-6643-A9FC-CA228230D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9AD7E4-48F0-FE4A-9FF9-B96AE122B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BB6F0-9A82-124E-A00F-B18FD6B323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3D08C-9FC9-3844-80A3-62AFBDA70E55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12D77-5C9F-C54A-B1C3-858E37FD6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78810-A3D3-654D-A809-CC51D15FA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50F22-14C1-7E45-9ED8-5BE04E0E88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0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5B2950-A31A-F44E-B1E8-B84EAC3BBDB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356902" y="2875002"/>
            <a:ext cx="3478196" cy="1107996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Welcome</a:t>
            </a:r>
          </a:p>
        </p:txBody>
      </p:sp>
    </p:spTree>
    <p:extLst>
      <p:ext uri="{BB962C8B-B14F-4D97-AF65-F5344CB8AC3E}">
        <p14:creationId xmlns:p14="http://schemas.microsoft.com/office/powerpoint/2010/main" val="1846244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22717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Check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7" y="1499442"/>
            <a:ext cx="3570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ViewAssertion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11282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Assertion == checking to see if what we expected matches what actually happened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A2BDB-9E2A-FE4A-BDF2-9B7200B7B6F2}"/>
              </a:ext>
            </a:extLst>
          </p:cNvPr>
          <p:cNvSpPr txBox="1"/>
          <p:nvPr/>
        </p:nvSpPr>
        <p:spPr>
          <a:xfrm>
            <a:off x="559527" y="3611241"/>
            <a:ext cx="116324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ViewAssertion</a:t>
            </a:r>
            <a:r>
              <a:rPr lang="en-US" sz="4400" b="1" dirty="0">
                <a:solidFill>
                  <a:srgbClr val="0070C0"/>
                </a:solidFill>
              </a:rPr>
              <a:t> == a class with methods that helps us perform assertions, or checks on views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32344D-8737-AC45-A050-CE240BE5FCC7}"/>
              </a:ext>
            </a:extLst>
          </p:cNvPr>
          <p:cNvSpPr txBox="1"/>
          <p:nvPr/>
        </p:nvSpPr>
        <p:spPr>
          <a:xfrm>
            <a:off x="559527" y="5057791"/>
            <a:ext cx="48569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check(</a:t>
            </a:r>
            <a:r>
              <a:rPr lang="en-US" sz="4400" b="1" dirty="0" err="1">
                <a:solidFill>
                  <a:srgbClr val="0070C0"/>
                </a:solidFill>
              </a:rPr>
              <a:t>isDisplayed</a:t>
            </a:r>
            <a:r>
              <a:rPr lang="en-US" sz="4400" b="1" dirty="0">
                <a:solidFill>
                  <a:srgbClr val="0070C0"/>
                </a:solidFill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102674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22717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Check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11282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withId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R.id.order_summary_text</a:t>
            </a:r>
            <a:r>
              <a:rPr lang="en-US" sz="4400" b="1" dirty="0">
                <a:solidFill>
                  <a:srgbClr val="0070C0"/>
                </a:solidFill>
              </a:rPr>
              <a:t>).check(</a:t>
            </a:r>
            <a:r>
              <a:rPr lang="en-US" sz="4400" b="1" dirty="0" err="1">
                <a:solidFill>
                  <a:srgbClr val="0070C0"/>
                </a:solidFill>
              </a:rPr>
              <a:t>isDisplayed</a:t>
            </a:r>
            <a:r>
              <a:rPr lang="en-US" sz="4400" b="1" dirty="0">
                <a:solidFill>
                  <a:srgbClr val="0070C0"/>
                </a:solidFill>
              </a:rPr>
              <a:t>())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120C8-3DFF-8F42-B91E-96B3A8A1389D}"/>
              </a:ext>
            </a:extLst>
          </p:cNvPr>
          <p:cNvSpPr txBox="1"/>
          <p:nvPr/>
        </p:nvSpPr>
        <p:spPr>
          <a:xfrm>
            <a:off x="476640" y="3731939"/>
            <a:ext cx="112825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We used </a:t>
            </a:r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 with another </a:t>
            </a:r>
            <a:r>
              <a:rPr lang="en-US" sz="4400" b="1" dirty="0" err="1">
                <a:solidFill>
                  <a:srgbClr val="0070C0"/>
                </a:solidFill>
              </a:rPr>
              <a:t>ViewMatcher</a:t>
            </a:r>
            <a:r>
              <a:rPr lang="en-US" sz="4400" b="1" dirty="0">
                <a:solidFill>
                  <a:srgbClr val="0070C0"/>
                </a:solidFill>
              </a:rPr>
              <a:t>, </a:t>
            </a:r>
            <a:r>
              <a:rPr lang="en-US" sz="4400" b="1" dirty="0" err="1">
                <a:solidFill>
                  <a:srgbClr val="0070C0"/>
                </a:solidFill>
              </a:rPr>
              <a:t>cuz</a:t>
            </a:r>
            <a:r>
              <a:rPr lang="en-US" sz="4400" b="1" dirty="0">
                <a:solidFill>
                  <a:srgbClr val="0070C0"/>
                </a:solidFill>
              </a:rPr>
              <a:t> we want to test the text not the button</a:t>
            </a:r>
          </a:p>
        </p:txBody>
      </p:sp>
    </p:spTree>
    <p:extLst>
      <p:ext uri="{BB962C8B-B14F-4D97-AF65-F5344CB8AC3E}">
        <p14:creationId xmlns:p14="http://schemas.microsoft.com/office/powerpoint/2010/main" val="701517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11282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</a:t>
            </a:r>
            <a:r>
              <a:rPr lang="en-US" dirty="0" err="1"/>
              <a:t>AdapterViews</a:t>
            </a:r>
            <a:r>
              <a:rPr lang="en-US" dirty="0"/>
              <a:t> such as </a:t>
            </a:r>
            <a:r>
              <a:rPr lang="en-US" i="1" dirty="0" err="1"/>
              <a:t>ListView</a:t>
            </a:r>
            <a:r>
              <a:rPr lang="en-US" dirty="0"/>
              <a:t> and </a:t>
            </a:r>
            <a:r>
              <a:rPr lang="en-US" i="1" dirty="0" err="1"/>
              <a:t>GridView</a:t>
            </a:r>
            <a:r>
              <a:rPr lang="en-US" dirty="0"/>
              <a:t> load data dynamically from an Adapter, only a subset of the contents may be loaded in the current view hierarchy at a time</a:t>
            </a:r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6120C8-3DFF-8F42-B91E-96B3A8A1389D}"/>
              </a:ext>
            </a:extLst>
          </p:cNvPr>
          <p:cNvSpPr txBox="1"/>
          <p:nvPr/>
        </p:nvSpPr>
        <p:spPr>
          <a:xfrm>
            <a:off x="476640" y="3731939"/>
            <a:ext cx="1128251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handle this we need to use </a:t>
            </a:r>
            <a:r>
              <a:rPr lang="en-US" sz="4400" dirty="0" err="1"/>
              <a:t>onData</a:t>
            </a:r>
            <a:r>
              <a:rPr lang="en-US" sz="4400" dirty="0"/>
              <a:t>()</a:t>
            </a:r>
            <a:r>
              <a:rPr lang="en-US" dirty="0"/>
              <a:t> which loads the adapter item we are interested in onto the screen before operating on it.</a:t>
            </a:r>
            <a:endParaRPr lang="en-US" sz="4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91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8BA80A-F40D-5842-B17A-751F4DD3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3633" y="1780254"/>
            <a:ext cx="6070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699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1244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56CCD-534E-984A-AD3E-3D81BE67F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250" y="1941689"/>
            <a:ext cx="92075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2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755216" y="244691"/>
            <a:ext cx="7327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Intent with Espresso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AA18D-0DBB-9947-81E4-5E7729F95AE5}"/>
              </a:ext>
            </a:extLst>
          </p:cNvPr>
          <p:cNvSpPr txBox="1"/>
          <p:nvPr/>
        </p:nvSpPr>
        <p:spPr>
          <a:xfrm>
            <a:off x="661371" y="1917131"/>
            <a:ext cx="759175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Stub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Verification</a:t>
            </a:r>
          </a:p>
        </p:txBody>
      </p:sp>
    </p:spTree>
    <p:extLst>
      <p:ext uri="{BB962C8B-B14F-4D97-AF65-F5344CB8AC3E}">
        <p14:creationId xmlns:p14="http://schemas.microsoft.com/office/powerpoint/2010/main" val="11909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755216" y="244691"/>
            <a:ext cx="73274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Intent with Espresso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476640" y="5270174"/>
            <a:ext cx="1847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400" b="1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AAA18D-0DBB-9947-81E4-5E7729F95AE5}"/>
              </a:ext>
            </a:extLst>
          </p:cNvPr>
          <p:cNvSpPr txBox="1"/>
          <p:nvPr/>
        </p:nvSpPr>
        <p:spPr>
          <a:xfrm>
            <a:off x="661371" y="1917131"/>
            <a:ext cx="759175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Stub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 Verification</a:t>
            </a:r>
          </a:p>
        </p:txBody>
      </p:sp>
    </p:spTree>
    <p:extLst>
      <p:ext uri="{BB962C8B-B14F-4D97-AF65-F5344CB8AC3E}">
        <p14:creationId xmlns:p14="http://schemas.microsoft.com/office/powerpoint/2010/main" val="4293490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2875002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Testing</a:t>
            </a:r>
          </a:p>
        </p:txBody>
      </p:sp>
    </p:spTree>
    <p:extLst>
      <p:ext uri="{BB962C8B-B14F-4D97-AF65-F5344CB8AC3E}">
        <p14:creationId xmlns:p14="http://schemas.microsoft.com/office/powerpoint/2010/main" val="3149640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1660194" y="2875002"/>
            <a:ext cx="94286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Overview about UI Testing</a:t>
            </a:r>
          </a:p>
        </p:txBody>
      </p:sp>
    </p:spTree>
    <p:extLst>
      <p:ext uri="{BB962C8B-B14F-4D97-AF65-F5344CB8AC3E}">
        <p14:creationId xmlns:p14="http://schemas.microsoft.com/office/powerpoint/2010/main" val="3382742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721349" y="2875002"/>
            <a:ext cx="6857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 UI Testing</a:t>
            </a:r>
          </a:p>
        </p:txBody>
      </p:sp>
    </p:spTree>
    <p:extLst>
      <p:ext uri="{BB962C8B-B14F-4D97-AF65-F5344CB8AC3E}">
        <p14:creationId xmlns:p14="http://schemas.microsoft.com/office/powerpoint/2010/main" val="530416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2828593" y="605936"/>
            <a:ext cx="68571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Espresso UI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D92A5E-B33C-0042-AD5F-6B12F5713406}"/>
              </a:ext>
            </a:extLst>
          </p:cNvPr>
          <p:cNvSpPr txBox="1"/>
          <p:nvPr/>
        </p:nvSpPr>
        <p:spPr>
          <a:xfrm>
            <a:off x="1202993" y="2067846"/>
            <a:ext cx="656558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Views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 err="1">
                <a:solidFill>
                  <a:srgbClr val="0070C0"/>
                </a:solidFill>
              </a:rPr>
              <a:t>AdapterViews</a:t>
            </a:r>
            <a:endParaRPr lang="en-US" sz="6600" b="1" dirty="0">
              <a:solidFill>
                <a:srgbClr val="0070C0"/>
              </a:solidFill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Intents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Idling resources</a:t>
            </a:r>
          </a:p>
        </p:txBody>
      </p:sp>
    </p:spTree>
    <p:extLst>
      <p:ext uri="{BB962C8B-B14F-4D97-AF65-F5344CB8AC3E}">
        <p14:creationId xmlns:p14="http://schemas.microsoft.com/office/powerpoint/2010/main" val="255284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1733571" y="2033980"/>
            <a:ext cx="62896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Find the view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Perform action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2278530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36109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UI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6" y="1859339"/>
            <a:ext cx="108016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Find the view (Find button)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Perform action (Click event)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600" b="1" dirty="0">
                <a:solidFill>
                  <a:srgbClr val="0070C0"/>
                </a:solidFill>
              </a:rPr>
              <a:t>Check (check result)</a:t>
            </a:r>
          </a:p>
        </p:txBody>
      </p:sp>
    </p:spTree>
    <p:extLst>
      <p:ext uri="{BB962C8B-B14F-4D97-AF65-F5344CB8AC3E}">
        <p14:creationId xmlns:p14="http://schemas.microsoft.com/office/powerpoint/2010/main" val="2336446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4904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Find the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7" y="1499442"/>
            <a:ext cx="23155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54659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onView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ViewMatcher</a:t>
            </a:r>
            <a:r>
              <a:rPr lang="en-US" sz="44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F7DA19-833F-934B-A6FF-8A798DEE1D4D}"/>
              </a:ext>
            </a:extLst>
          </p:cNvPr>
          <p:cNvSpPr txBox="1"/>
          <p:nvPr/>
        </p:nvSpPr>
        <p:spPr>
          <a:xfrm>
            <a:off x="615243" y="3000857"/>
            <a:ext cx="2448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withId</a:t>
            </a:r>
            <a:r>
              <a:rPr lang="en-US" sz="4400" b="1" dirty="0">
                <a:solidFill>
                  <a:srgbClr val="0070C0"/>
                </a:solidFill>
              </a:rPr>
              <a:t>(…)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34E71-B09D-D84E-BB44-3DD21DE50737}"/>
              </a:ext>
            </a:extLst>
          </p:cNvPr>
          <p:cNvSpPr txBox="1"/>
          <p:nvPr/>
        </p:nvSpPr>
        <p:spPr>
          <a:xfrm>
            <a:off x="615243" y="3999924"/>
            <a:ext cx="62646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withId</a:t>
            </a:r>
            <a:r>
              <a:rPr lang="en-US" sz="4400" b="1" dirty="0">
                <a:solidFill>
                  <a:srgbClr val="0070C0"/>
                </a:solidFill>
              </a:rPr>
              <a:t>(</a:t>
            </a:r>
            <a:r>
              <a:rPr lang="en-US" sz="4400" b="1" dirty="0" err="1">
                <a:solidFill>
                  <a:srgbClr val="0070C0"/>
                </a:solidFill>
              </a:rPr>
              <a:t>R.id.order_button</a:t>
            </a:r>
            <a:r>
              <a:rPr lang="en-US" sz="44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2839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F85BC2-FAFD-7742-A38E-334F86E852E9}"/>
              </a:ext>
            </a:extLst>
          </p:cNvPr>
          <p:cNvSpPr txBox="1"/>
          <p:nvPr/>
        </p:nvSpPr>
        <p:spPr>
          <a:xfrm>
            <a:off x="4290505" y="391446"/>
            <a:ext cx="54240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0070C0"/>
                </a:solidFill>
              </a:rPr>
              <a:t>Perform action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25C67-CBC8-154E-8875-C7E36257A840}"/>
              </a:ext>
            </a:extLst>
          </p:cNvPr>
          <p:cNvSpPr txBox="1"/>
          <p:nvPr/>
        </p:nvSpPr>
        <p:spPr>
          <a:xfrm>
            <a:off x="559527" y="1499442"/>
            <a:ext cx="7304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>
                <a:solidFill>
                  <a:srgbClr val="0070C0"/>
                </a:solidFill>
              </a:rPr>
              <a:t>viewActions</a:t>
            </a:r>
            <a:r>
              <a:rPr lang="en-US" sz="4400" b="1" dirty="0">
                <a:solidFill>
                  <a:srgbClr val="0070C0"/>
                </a:solidFill>
              </a:rPr>
              <a:t> created by 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325FF-6419-CF4B-BC4C-B9E89FFE32C0}"/>
              </a:ext>
            </a:extLst>
          </p:cNvPr>
          <p:cNvSpPr txBox="1"/>
          <p:nvPr/>
        </p:nvSpPr>
        <p:spPr>
          <a:xfrm>
            <a:off x="559527" y="2193704"/>
            <a:ext cx="5131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Perform(</a:t>
            </a:r>
            <a:r>
              <a:rPr lang="en-US" sz="4400" b="1" dirty="0" err="1">
                <a:solidFill>
                  <a:srgbClr val="0070C0"/>
                </a:solidFill>
              </a:rPr>
              <a:t>ViewAction</a:t>
            </a:r>
            <a:r>
              <a:rPr lang="en-US" sz="4400" b="1" dirty="0">
                <a:solidFill>
                  <a:srgbClr val="0070C0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AADA90-7CD3-854D-BD4A-44FC4D8FE3AC}"/>
              </a:ext>
            </a:extLst>
          </p:cNvPr>
          <p:cNvSpPr txBox="1"/>
          <p:nvPr/>
        </p:nvSpPr>
        <p:spPr>
          <a:xfrm>
            <a:off x="559527" y="4683152"/>
            <a:ext cx="38138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Perform(click())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A2BDB-9E2A-FE4A-BDF2-9B7200B7B6F2}"/>
              </a:ext>
            </a:extLst>
          </p:cNvPr>
          <p:cNvSpPr txBox="1"/>
          <p:nvPr/>
        </p:nvSpPr>
        <p:spPr>
          <a:xfrm>
            <a:off x="559527" y="3894854"/>
            <a:ext cx="3588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0070C0"/>
                </a:solidFill>
              </a:rPr>
              <a:t>Click() method</a:t>
            </a:r>
          </a:p>
        </p:txBody>
      </p:sp>
    </p:spTree>
    <p:extLst>
      <p:ext uri="{BB962C8B-B14F-4D97-AF65-F5344CB8AC3E}">
        <p14:creationId xmlns:p14="http://schemas.microsoft.com/office/powerpoint/2010/main" val="626835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505</Words>
  <Application>Microsoft Macintosh PowerPoint</Application>
  <PresentationFormat>Widescreen</PresentationFormat>
  <Paragraphs>78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140064015 Bassam A . Almutairi</dc:creator>
  <cp:lastModifiedBy>140064015 Bassam A . Almutairi</cp:lastModifiedBy>
  <cp:revision>7</cp:revision>
  <dcterms:created xsi:type="dcterms:W3CDTF">2021-01-26T06:49:09Z</dcterms:created>
  <dcterms:modified xsi:type="dcterms:W3CDTF">2021-01-27T20:04:01Z</dcterms:modified>
</cp:coreProperties>
</file>